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6" r:id="rId27"/>
    <p:sldId id="286" r:id="rId28"/>
    <p:sldId id="287" r:id="rId29"/>
    <p:sldId id="288" r:id="rId30"/>
    <p:sldId id="289" r:id="rId31"/>
    <p:sldId id="290" r:id="rId32"/>
    <p:sldId id="279" r:id="rId33"/>
    <p:sldId id="281" r:id="rId34"/>
    <p:sldId id="282" r:id="rId35"/>
    <p:sldId id="284" r:id="rId36"/>
    <p:sldId id="285" r:id="rId37"/>
    <p:sldId id="277" r:id="rId38"/>
    <p:sldId id="278" r:id="rId39"/>
    <p:sldId id="301" r:id="rId40"/>
    <p:sldId id="291" r:id="rId41"/>
    <p:sldId id="299" r:id="rId42"/>
    <p:sldId id="300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6303" autoAdjust="0"/>
  </p:normalViewPr>
  <p:slideViewPr>
    <p:cSldViewPr snapToGrid="0">
      <p:cViewPr varScale="1">
        <p:scale>
          <a:sx n="106" d="100"/>
          <a:sy n="106" d="100"/>
        </p:scale>
        <p:origin x="78" y="144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 we create a Discord channel or Slack? To keep in touch?</a:t>
            </a:r>
          </a:p>
          <a:p>
            <a:r>
              <a:rPr lang="en-US" dirty="0"/>
              <a:t>From </a:t>
            </a:r>
            <a:r>
              <a:rPr lang="en-US" dirty="0" err="1"/>
              <a:t>Stellan</a:t>
            </a:r>
            <a:r>
              <a:rPr lang="en-US" dirty="0"/>
              <a:t> Lange to Everyone 04:30 PM</a:t>
            </a:r>
          </a:p>
          <a:p>
            <a:r>
              <a:rPr lang="en-US" dirty="0"/>
              <a:t>Would be fun to also have a Discord thread to discuss future </a:t>
            </a:r>
            <a:r>
              <a:rPr lang="en-US" dirty="0" err="1"/>
              <a:t>LabX</a:t>
            </a:r>
            <a:r>
              <a:rPr lang="en-US" dirty="0"/>
              <a:t> ideas, current work some o</a:t>
            </a:r>
          </a:p>
          <a:p>
            <a:r>
              <a:rPr lang="en-US"/>
              <a:t> Each team member should submit the same copy of report/source code in Canvas.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zonghua/saavla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t610E6PkuAw?list=PLpu6Tij_RoSTlVL_1hY7SNN8eQjB08KBm&amp;t=13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3"/>
            <a:ext cx="9144000" cy="1206917"/>
          </a:xfrm>
        </p:spPr>
        <p:txBody>
          <a:bodyPr>
            <a:normAutofit/>
          </a:bodyPr>
          <a:lstStyle/>
          <a:p>
            <a:r>
              <a:rPr lang="en-US" sz="2800" dirty="0"/>
              <a:t>Zonghua Gu, Umeå University</a:t>
            </a:r>
          </a:p>
          <a:p>
            <a:r>
              <a:rPr lang="en-US" sz="2800" dirty="0"/>
              <a:t>Nov. 2023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(15+10+15)</a:t>
            </a:r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C43-3E20-7FF8-E907-EDD15E1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 (AVs)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40C8-25BC-4695-A1A1-514CCE4D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 to any type of Autonomous Mobile Robot.</a:t>
            </a:r>
          </a:p>
          <a:p>
            <a:pPr lvl="1"/>
            <a:r>
              <a:rPr lang="en-US" dirty="0"/>
              <a:t>Not just Self-Driving Cars (SDCs)</a:t>
            </a:r>
          </a:p>
          <a:p>
            <a:r>
              <a:rPr lang="en-US" dirty="0"/>
              <a:t>Techniques covered in this course are generally applicable to all types of AVs.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DCA5-6611-37ED-D730-ECBFB6DD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“solar drone”的图片搜索结果">
            <a:extLst>
              <a:ext uri="{FF2B5EF4-FFF2-40B4-BE49-F238E27FC236}">
                <a16:creationId xmlns:a16="http://schemas.microsoft.com/office/drawing/2014/main" id="{22D71EA4-B514-19C3-F5BE-8CD84D6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7" y="4080530"/>
            <a:ext cx="2062946" cy="1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3BB4D501-293E-57C3-A4B4-3E08F94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4" y="4080530"/>
            <a:ext cx="2274439" cy="18236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F76D74F-7A11-4F71-4F22-82FFF26A81C5}"/>
              </a:ext>
            </a:extLst>
          </p:cNvPr>
          <p:cNvSpPr/>
          <p:nvPr/>
        </p:nvSpPr>
        <p:spPr>
          <a:xfrm>
            <a:off x="1989566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Self-Driving Cars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2BA134-96DA-B457-4F87-0B422884B457}"/>
              </a:ext>
            </a:extLst>
          </p:cNvPr>
          <p:cNvSpPr/>
          <p:nvPr/>
        </p:nvSpPr>
        <p:spPr>
          <a:xfrm>
            <a:off x="4261523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Drones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AE1E6-1FBF-D33F-698A-12B4DD3C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91" y="4445174"/>
            <a:ext cx="1961706" cy="145900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389876E-66E4-0C38-C730-02B3F35353ED}"/>
              </a:ext>
            </a:extLst>
          </p:cNvPr>
          <p:cNvSpPr/>
          <p:nvPr/>
        </p:nvSpPr>
        <p:spPr>
          <a:xfrm>
            <a:off x="8386239" y="5891045"/>
            <a:ext cx="2063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Indoor-Cleaning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7FE2A-A1CA-7AB4-C241-174F412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09" y="4072312"/>
            <a:ext cx="2062946" cy="183186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EEFA2D-276F-BAB3-76AC-0E3B87CC862E}"/>
              </a:ext>
            </a:extLst>
          </p:cNvPr>
          <p:cNvSpPr/>
          <p:nvPr/>
        </p:nvSpPr>
        <p:spPr>
          <a:xfrm>
            <a:off x="6216908" y="5891045"/>
            <a:ext cx="206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Warehouse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198-8324-D5AC-D9F6-847D11E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9B2D-1AF8-2990-1E3F-FE6CCA1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EFFB-B40E-4092-A64B-4884A06E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F7BB6F-6563-B5BE-A77F-7A9E038BB358}"/>
              </a:ext>
            </a:extLst>
          </p:cNvPr>
          <p:cNvSpPr/>
          <p:nvPr/>
        </p:nvSpPr>
        <p:spPr>
          <a:xfrm flipV="1">
            <a:off x="1719770" y="2892436"/>
            <a:ext cx="8161025" cy="45719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F086F1D2-64EB-B12A-A400-DADA2895E360}"/>
              </a:ext>
            </a:extLst>
          </p:cNvPr>
          <p:cNvSpPr txBox="1"/>
          <p:nvPr/>
        </p:nvSpPr>
        <p:spPr>
          <a:xfrm>
            <a:off x="2733748" y="2996447"/>
            <a:ext cx="303725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E7B7C8B-4CC2-CCC0-93C5-BECC0CF3AC5E}"/>
              </a:ext>
            </a:extLst>
          </p:cNvPr>
          <p:cNvSpPr txBox="1"/>
          <p:nvPr/>
        </p:nvSpPr>
        <p:spPr>
          <a:xfrm>
            <a:off x="2242386" y="3273943"/>
            <a:ext cx="1282065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sz="1100" spc="-10" dirty="0">
                <a:latin typeface="Arial"/>
                <a:cs typeface="Arial"/>
              </a:rPr>
              <a:t>DARPA </a:t>
            </a:r>
            <a:r>
              <a:rPr lang="en-US" sz="1100" spc="-10" dirty="0">
                <a:latin typeface="Arial"/>
                <a:cs typeface="Arial"/>
              </a:rPr>
              <a:t>Urbane </a:t>
            </a:r>
            <a:r>
              <a:rPr sz="1100" spc="-10" dirty="0">
                <a:latin typeface="Arial"/>
                <a:cs typeface="Arial"/>
              </a:rPr>
              <a:t>Challenge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68AEC83-BFF7-6728-6D37-814236573EAA}"/>
              </a:ext>
            </a:extLst>
          </p:cNvPr>
          <p:cNvSpPr/>
          <p:nvPr/>
        </p:nvSpPr>
        <p:spPr>
          <a:xfrm>
            <a:off x="2876370" y="3132338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2A9C9FE-4018-6ED9-7660-D906FB9A5B5D}"/>
              </a:ext>
            </a:extLst>
          </p:cNvPr>
          <p:cNvSpPr txBox="1"/>
          <p:nvPr/>
        </p:nvSpPr>
        <p:spPr>
          <a:xfrm>
            <a:off x="3343349" y="2740416"/>
            <a:ext cx="339216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57F2829-294F-0C3E-1E88-134E8D35CC5C}"/>
              </a:ext>
            </a:extLst>
          </p:cNvPr>
          <p:cNvSpPr txBox="1"/>
          <p:nvPr/>
        </p:nvSpPr>
        <p:spPr>
          <a:xfrm>
            <a:off x="3111829" y="2141679"/>
            <a:ext cx="762000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" marR="50165" algn="ctr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Google  </a:t>
            </a:r>
            <a:r>
              <a:rPr sz="1100" spc="-5" dirty="0">
                <a:latin typeface="Arial"/>
                <a:cs typeface="Arial"/>
              </a:rPr>
              <a:t>begins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lang="en-US" sz="1100" spc="-7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 project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76946D5-A3B0-472A-ADF6-36311F0B314F}"/>
              </a:ext>
            </a:extLst>
          </p:cNvPr>
          <p:cNvSpPr/>
          <p:nvPr/>
        </p:nvSpPr>
        <p:spPr>
          <a:xfrm>
            <a:off x="3485970" y="26207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ED9C5B1-76A4-606D-EBC3-20970312192A}"/>
              </a:ext>
            </a:extLst>
          </p:cNvPr>
          <p:cNvSpPr txBox="1"/>
          <p:nvPr/>
        </p:nvSpPr>
        <p:spPr>
          <a:xfrm>
            <a:off x="4258004" y="2753497"/>
            <a:ext cx="33566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C8251AF-5CDD-BAAE-AF27-BEE91FF64228}"/>
              </a:ext>
            </a:extLst>
          </p:cNvPr>
          <p:cNvSpPr txBox="1"/>
          <p:nvPr/>
        </p:nvSpPr>
        <p:spPr>
          <a:xfrm>
            <a:off x="4026229" y="1832620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635" indent="-2540" algn="ctr">
              <a:lnSpc>
                <a:spcPct val="1000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Google’s  </a:t>
            </a:r>
            <a:r>
              <a:rPr lang="en-US" sz="1100" spc="-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passes a  14-mile  driving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test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Nevada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8B91DD7-E820-5CFA-E34E-3D63D0CD91B2}"/>
              </a:ext>
            </a:extLst>
          </p:cNvPr>
          <p:cNvSpPr/>
          <p:nvPr/>
        </p:nvSpPr>
        <p:spPr>
          <a:xfrm>
            <a:off x="4407229" y="263830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7C3D453B-5815-D6BF-CC96-15083FD9FCB4}"/>
              </a:ext>
            </a:extLst>
          </p:cNvPr>
          <p:cNvSpPr txBox="1"/>
          <p:nvPr/>
        </p:nvSpPr>
        <p:spPr>
          <a:xfrm>
            <a:off x="4593664" y="3002925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D5337424-130E-9C35-5267-5316F80193D9}"/>
              </a:ext>
            </a:extLst>
          </p:cNvPr>
          <p:cNvSpPr txBox="1"/>
          <p:nvPr/>
        </p:nvSpPr>
        <p:spPr>
          <a:xfrm>
            <a:off x="4270195" y="3273943"/>
            <a:ext cx="945515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" marR="32384" indent="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Mercedes and  Infiniti produce  cars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radar  sensors and  </a:t>
            </a:r>
            <a:r>
              <a:rPr sz="1100" dirty="0">
                <a:latin typeface="Arial"/>
                <a:cs typeface="Arial"/>
              </a:rPr>
              <a:t>some </a:t>
            </a:r>
            <a:r>
              <a:rPr lang="en-US" sz="1100" dirty="0">
                <a:latin typeface="Arial"/>
                <a:cs typeface="Arial"/>
              </a:rPr>
              <a:t>AD</a:t>
            </a:r>
            <a:r>
              <a:rPr lang="en-SE"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features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AA41C4A-474F-2D18-A36D-C2AB4C213751}"/>
              </a:ext>
            </a:extLst>
          </p:cNvPr>
          <p:cNvSpPr/>
          <p:nvPr/>
        </p:nvSpPr>
        <p:spPr>
          <a:xfrm>
            <a:off x="4742889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E033E32-B941-3B1C-61FD-C4BE5280F603}"/>
              </a:ext>
            </a:extLst>
          </p:cNvPr>
          <p:cNvSpPr txBox="1"/>
          <p:nvPr/>
        </p:nvSpPr>
        <p:spPr>
          <a:xfrm>
            <a:off x="5564453" y="2990351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A0A770A4-D0E8-2A91-7471-025F14472387}"/>
              </a:ext>
            </a:extLst>
          </p:cNvPr>
          <p:cNvSpPr txBox="1"/>
          <p:nvPr/>
        </p:nvSpPr>
        <p:spPr>
          <a:xfrm>
            <a:off x="5332550" y="3273943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endParaRPr sz="1100" dirty="0">
              <a:latin typeface="Arial"/>
              <a:cs typeface="Arial"/>
            </a:endParaRPr>
          </a:p>
          <a:p>
            <a:pPr marL="32384" marR="24130" indent="-635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releases  initial policy  </a:t>
            </a:r>
            <a:r>
              <a:rPr sz="1100" spc="-10" dirty="0">
                <a:latin typeface="Arial"/>
                <a:cs typeface="Arial"/>
              </a:rPr>
              <a:t>on  </a:t>
            </a:r>
            <a:r>
              <a:rPr lang="en-US" sz="1100" spc="-10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B579A9-47FE-857B-6E7F-6DE1A7441A2E}"/>
              </a:ext>
            </a:extLst>
          </p:cNvPr>
          <p:cNvSpPr/>
          <p:nvPr/>
        </p:nvSpPr>
        <p:spPr>
          <a:xfrm>
            <a:off x="5713550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FAAA2590-8F51-27EC-4EB0-6C833A887F3B}"/>
              </a:ext>
            </a:extLst>
          </p:cNvPr>
          <p:cNvSpPr txBox="1"/>
          <p:nvPr/>
        </p:nvSpPr>
        <p:spPr>
          <a:xfrm>
            <a:off x="6028890" y="2746512"/>
            <a:ext cx="32603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C6330C4C-7A44-347D-34CF-805C5734D1D4}"/>
              </a:ext>
            </a:extLst>
          </p:cNvPr>
          <p:cNvSpPr txBox="1"/>
          <p:nvPr/>
        </p:nvSpPr>
        <p:spPr>
          <a:xfrm>
            <a:off x="5787465" y="2141038"/>
            <a:ext cx="762000" cy="5084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4" marR="54610" indent="2540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Tesla </a:t>
            </a:r>
            <a:r>
              <a:rPr lang="en-US" sz="1100" spc="-5" dirty="0">
                <a:latin typeface="Arial"/>
                <a:cs typeface="Arial"/>
              </a:rPr>
              <a:t> releases</a:t>
            </a:r>
            <a:r>
              <a:rPr lang="en-US" sz="1100" spc="-95" dirty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Auto-Pilot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43555D74-F033-968C-3386-4004638FEFC4}"/>
              </a:ext>
            </a:extLst>
          </p:cNvPr>
          <p:cNvSpPr/>
          <p:nvPr/>
        </p:nvSpPr>
        <p:spPr>
          <a:xfrm>
            <a:off x="6168465" y="265380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B16B890-C245-2976-329F-F9B2D884BA22}"/>
              </a:ext>
            </a:extLst>
          </p:cNvPr>
          <p:cNvSpPr txBox="1"/>
          <p:nvPr/>
        </p:nvSpPr>
        <p:spPr>
          <a:xfrm>
            <a:off x="7191449" y="2755351"/>
            <a:ext cx="3004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823F6418-2172-8B4F-A463-98734855EC30}"/>
              </a:ext>
            </a:extLst>
          </p:cNvPr>
          <p:cNvSpPr txBox="1"/>
          <p:nvPr/>
        </p:nvSpPr>
        <p:spPr>
          <a:xfrm>
            <a:off x="6643689" y="1813034"/>
            <a:ext cx="1375664" cy="84959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5080" indent="1270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Uber hires 40  C</a:t>
            </a:r>
            <a:r>
              <a:rPr lang="en-US" sz="1100" spc="-5" dirty="0">
                <a:latin typeface="Arial"/>
                <a:cs typeface="Arial"/>
              </a:rPr>
              <a:t>MU</a:t>
            </a:r>
            <a:r>
              <a:rPr sz="1100" spc="-10" dirty="0">
                <a:latin typeface="Arial"/>
                <a:cs typeface="Arial"/>
              </a:rPr>
              <a:t>  </a:t>
            </a:r>
            <a:r>
              <a:rPr sz="1100" spc="-5" dirty="0">
                <a:latin typeface="Arial"/>
                <a:cs typeface="Arial"/>
              </a:rPr>
              <a:t>robotics researchers  to </a:t>
            </a:r>
            <a:r>
              <a:rPr sz="1100" spc="-10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on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r>
              <a:rPr sz="1100" spc="-5" dirty="0">
                <a:latin typeface="Arial"/>
                <a:cs typeface="Arial"/>
              </a:rPr>
              <a:t>;  Ford begins testing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lang="en-US" sz="1100" spc="-5" dirty="0">
                <a:latin typeface="Arial"/>
                <a:cs typeface="Arial"/>
              </a:rPr>
              <a:t>AVs.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9CD396A-A8AA-1D53-7E7D-1D08CB82DAFF}"/>
              </a:ext>
            </a:extLst>
          </p:cNvPr>
          <p:cNvSpPr/>
          <p:nvPr/>
        </p:nvSpPr>
        <p:spPr>
          <a:xfrm>
            <a:off x="7307147" y="264237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63EEE2F9-6CF1-B0D6-E367-37DC6C7CA33B}"/>
              </a:ext>
            </a:extLst>
          </p:cNvPr>
          <p:cNvSpPr txBox="1"/>
          <p:nvPr/>
        </p:nvSpPr>
        <p:spPr>
          <a:xfrm>
            <a:off x="7430716" y="2984001"/>
            <a:ext cx="28587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E4E6BD4-1CAE-0D80-33FA-4A6B7DDBC8E7}"/>
              </a:ext>
            </a:extLst>
          </p:cNvPr>
          <p:cNvSpPr txBox="1"/>
          <p:nvPr/>
        </p:nvSpPr>
        <p:spPr>
          <a:xfrm>
            <a:off x="6828557" y="3273943"/>
            <a:ext cx="1405001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 indent="-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Major acquisitions  and partnerships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(GM  and Cruise  Automation; GM and  </a:t>
            </a:r>
            <a:r>
              <a:rPr sz="1100" spc="-10" dirty="0">
                <a:latin typeface="Arial"/>
                <a:cs typeface="Arial"/>
              </a:rPr>
              <a:t>Lyft; Toyota </a:t>
            </a:r>
            <a:r>
              <a:rPr sz="1100" spc="-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Jaybridge </a:t>
            </a:r>
            <a:r>
              <a:rPr sz="1100" spc="-5" dirty="0">
                <a:latin typeface="Arial"/>
                <a:cs typeface="Arial"/>
              </a:rPr>
              <a:t>Robotics;  Uber 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Volvo)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518D4942-33D3-B465-8F7E-B11B75B6CFAC}"/>
              </a:ext>
            </a:extLst>
          </p:cNvPr>
          <p:cNvSpPr/>
          <p:nvPr/>
        </p:nvSpPr>
        <p:spPr>
          <a:xfrm>
            <a:off x="7563178" y="312624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7C0C109B-B710-DC55-1920-8748EBB48761}"/>
              </a:ext>
            </a:extLst>
          </p:cNvPr>
          <p:cNvSpPr txBox="1"/>
          <p:nvPr/>
        </p:nvSpPr>
        <p:spPr>
          <a:xfrm>
            <a:off x="9005643" y="2753497"/>
            <a:ext cx="300481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6AF6F0BB-FAC8-2E64-2476-E98C03219FDF}"/>
              </a:ext>
            </a:extLst>
          </p:cNvPr>
          <p:cNvSpPr txBox="1"/>
          <p:nvPr/>
        </p:nvSpPr>
        <p:spPr>
          <a:xfrm>
            <a:off x="8662438" y="1927846"/>
            <a:ext cx="932793" cy="6777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317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revised safety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E9E35CD-5774-B3A7-3B72-524645D0FEC4}"/>
              </a:ext>
            </a:extLst>
          </p:cNvPr>
          <p:cNvSpPr/>
          <p:nvPr/>
        </p:nvSpPr>
        <p:spPr>
          <a:xfrm>
            <a:off x="9128835" y="26588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93FC55F0-391D-7E7A-0295-A5EEB0E789CF}"/>
              </a:ext>
            </a:extLst>
          </p:cNvPr>
          <p:cNvSpPr txBox="1"/>
          <p:nvPr/>
        </p:nvSpPr>
        <p:spPr>
          <a:xfrm>
            <a:off x="8334094" y="3312945"/>
            <a:ext cx="1209495" cy="8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 marR="94615"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testing and  </a:t>
            </a:r>
            <a:r>
              <a:rPr sz="1100" spc="-1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776135D6-2250-BD95-7C64-BD2C52151562}"/>
              </a:ext>
            </a:extLst>
          </p:cNvPr>
          <p:cNvSpPr txBox="1"/>
          <p:nvPr/>
        </p:nvSpPr>
        <p:spPr>
          <a:xfrm>
            <a:off x="8687381" y="2980318"/>
            <a:ext cx="2801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FD44C33-497B-662E-B97D-BAB01C01B979}"/>
              </a:ext>
            </a:extLst>
          </p:cNvPr>
          <p:cNvSpPr/>
          <p:nvPr/>
        </p:nvSpPr>
        <p:spPr>
          <a:xfrm>
            <a:off x="8823018" y="311989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EDB30CF-EF56-2A09-956C-2C148047CE27}"/>
              </a:ext>
            </a:extLst>
          </p:cNvPr>
          <p:cNvSpPr txBox="1"/>
          <p:nvPr/>
        </p:nvSpPr>
        <p:spPr>
          <a:xfrm>
            <a:off x="2202508" y="2738891"/>
            <a:ext cx="517149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</a:t>
            </a:r>
            <a:r>
              <a:rPr lang="en-US" sz="900" spc="-5" dirty="0">
                <a:latin typeface="Arial"/>
                <a:cs typeface="Arial"/>
              </a:rPr>
              <a:t>04/</a:t>
            </a:r>
            <a:r>
              <a:rPr sz="900" spc="-5" dirty="0">
                <a:latin typeface="Arial"/>
                <a:cs typeface="Arial"/>
              </a:rPr>
              <a:t>0</a:t>
            </a:r>
            <a:r>
              <a:rPr lang="en-US" sz="900" spc="-5" dirty="0">
                <a:latin typeface="Arial"/>
                <a:cs typeface="Arial"/>
              </a:rPr>
              <a:t>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DAC06C0-21D0-BF7A-D818-5D232FF57EF2}"/>
              </a:ext>
            </a:extLst>
          </p:cNvPr>
          <p:cNvSpPr txBox="1"/>
          <p:nvPr/>
        </p:nvSpPr>
        <p:spPr>
          <a:xfrm>
            <a:off x="1973148" y="2141679"/>
            <a:ext cx="927606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lang="en-US" sz="1100" spc="-10" dirty="0">
                <a:cs typeface="Arial"/>
              </a:rPr>
              <a:t>DARPA Grand Challenges</a:t>
            </a:r>
            <a:endParaRPr lang="en-US" sz="1100" dirty="0"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5FD1B41-557A-0BC0-F267-BE2C2F6E58AD}"/>
              </a:ext>
            </a:extLst>
          </p:cNvPr>
          <p:cNvSpPr/>
          <p:nvPr/>
        </p:nvSpPr>
        <p:spPr>
          <a:xfrm>
            <a:off x="2512895" y="259848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F5CC0-FC01-95D1-075C-4EB918860333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https://www.mcca.com/wp-content/uploads/2018/04/Autonomous-Vehicles.pdf</a:t>
            </a:r>
          </a:p>
        </p:txBody>
      </p:sp>
    </p:spTree>
    <p:extLst>
      <p:ext uri="{BB962C8B-B14F-4D97-AF65-F5344CB8AC3E}">
        <p14:creationId xmlns:p14="http://schemas.microsoft.com/office/powerpoint/2010/main" val="319588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</a:t>
            </a:r>
            <a:r>
              <a:rPr lang="en-US" altLang="zh-CN"/>
              <a:t>-</a:t>
            </a:r>
            <a:r>
              <a:rPr lang="en-US"/>
              <a:t>of-the-Art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pPr lvl="1"/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84" y="1210433"/>
            <a:ext cx="4478427" cy="27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207C5-AA01-7DC8-C2BC-0384899F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46" y="3934810"/>
            <a:ext cx="5939102" cy="2915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D1F1B0-A2D8-573D-D4D9-0C3ABFEA0F1A}"/>
              </a:ext>
            </a:extLst>
          </p:cNvPr>
          <p:cNvSpPr/>
          <p:nvPr/>
        </p:nvSpPr>
        <p:spPr>
          <a:xfrm>
            <a:off x="9306962" y="6391747"/>
            <a:ext cx="470781" cy="10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94915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in California.</a:t>
            </a:r>
          </a:p>
          <a:p>
            <a:r>
              <a:rPr lang="en-US" dirty="0"/>
              <a:t>Cruise completed the majority of driverless driving with 546,492 mi in San Francisco.</a:t>
            </a:r>
          </a:p>
          <a:p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691084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link: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(with YouTube videos)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07960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Final Exam, Jan. 12, 2024, 15:00-17:30, Online on Zoom, </a:t>
                      </a:r>
                      <a:r>
                        <a:rPr lang="en-US" sz="1400" u="sng" dirty="0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3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4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7900</TotalTime>
  <Words>3563</Words>
  <Application>Microsoft Office PowerPoint</Application>
  <PresentationFormat>Widescreen</PresentationFormat>
  <Paragraphs>429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Autonomous Vehicles (AVs)</vt:lpstr>
      <vt:lpstr>Why Autonomous Driving?</vt:lpstr>
      <vt:lpstr>Advanced Driver Assistance (ADAS)</vt:lpstr>
      <vt:lpstr>DARPA Grand Challenges</vt:lpstr>
      <vt:lpstr>Brief History of AVs</vt:lpstr>
      <vt:lpstr>Highway vs. City Driving</vt:lpstr>
      <vt:lpstr>Operational Design Domain (ODD)</vt:lpstr>
      <vt:lpstr>Five Levels of Automation</vt:lpstr>
      <vt:lpstr>State-of-the-Art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914</cp:revision>
  <dcterms:created xsi:type="dcterms:W3CDTF">2020-05-28T21:34:29Z</dcterms:created>
  <dcterms:modified xsi:type="dcterms:W3CDTF">2023-11-03T05:18:10Z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